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8"/>
  </p:notesMasterIdLst>
  <p:handoutMasterIdLst>
    <p:handoutMasterId r:id="rId19"/>
  </p:handoutMasterIdLst>
  <p:sldIdLst>
    <p:sldId id="258" r:id="rId3"/>
    <p:sldId id="259" r:id="rId4"/>
    <p:sldId id="260" r:id="rId5"/>
    <p:sldId id="261" r:id="rId6"/>
    <p:sldId id="262" r:id="rId7"/>
    <p:sldId id="263" r:id="rId8"/>
    <p:sldId id="264" r:id="rId9"/>
    <p:sldId id="265" r:id="rId10"/>
    <p:sldId id="266" r:id="rId11"/>
    <p:sldId id="267" r:id="rId12"/>
    <p:sldId id="268" r:id="rId13"/>
    <p:sldId id="271" r:id="rId14"/>
    <p:sldId id="269" r:id="rId15"/>
    <p:sldId id="27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1/22/2024</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1/22/2024</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10"/>
          <p:cNvSpPr>
            <a:spLocks noGrp="1"/>
          </p:cNvSpPr>
          <p:nvPr>
            <p:ph type="dt" sz="half" idx="10"/>
          </p:nvPr>
        </p:nvSpPr>
        <p:spPr/>
        <p:txBody>
          <a:bodyPr/>
          <a:lstStyle/>
          <a:p>
            <a:fld id="{2CCFE9AC-F15C-4FA0-A6F1-298829FA691D}" type="datetimeFigureOut">
              <a:rPr lang="en-US"/>
              <a:t>1/22/2024</a:t>
            </a:fld>
            <a:endParaRPr dirty="0"/>
          </a:p>
        </p:txBody>
      </p:sp>
      <p:sp>
        <p:nvSpPr>
          <p:cNvPr id="12" name="Footer Placeholder 11"/>
          <p:cNvSpPr>
            <a:spLocks noGrp="1"/>
          </p:cNvSpPr>
          <p:nvPr>
            <p:ph type="ftr" sz="quarter" idx="11"/>
          </p:nvPr>
        </p:nvSpPr>
        <p:spPr/>
        <p:txBody>
          <a:bodyPr/>
          <a:lstStyle/>
          <a:p>
            <a:endParaRPr dirty="0"/>
          </a:p>
        </p:txBody>
      </p:sp>
      <p:sp>
        <p:nvSpPr>
          <p:cNvPr id="13" name="Slide Number Placeholder 12"/>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1/22/2024</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8199" y="462249"/>
            <a:ext cx="9693088"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1/22/2024</a:t>
            </a:fld>
            <a:endParaRPr dirty="0"/>
          </a:p>
        </p:txBody>
      </p:sp>
      <p:sp>
        <p:nvSpPr>
          <p:cNvPr id="5" name="Footer Placeholder 4"/>
          <p:cNvSpPr>
            <a:spLocks noGrp="1"/>
          </p:cNvSpPr>
          <p:nvPr>
            <p:ph type="ftr" sz="quarter" idx="11"/>
          </p:nvPr>
        </p:nvSpPr>
        <p:spPr>
          <a:xfrm>
            <a:off x="2382374" y="6356350"/>
            <a:ext cx="5687786" cy="365125"/>
          </a:xfrm>
        </p:spPr>
        <p:txBody>
          <a:bodyPr/>
          <a:lstStyle/>
          <a:p>
            <a:endParaRP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omic Sans MS" panose="030F0702030302020204" pitchFamily="66"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sz="2800">
                <a:latin typeface="Comic Sans MS" panose="030F0702030302020204" pitchFamily="66" charset="0"/>
              </a:defRPr>
            </a:lvl1pPr>
            <a:lvl2pPr>
              <a:defRPr sz="2400">
                <a:latin typeface="Comic Sans MS" panose="030F0702030302020204" pitchFamily="66" charset="0"/>
              </a:defRPr>
            </a:lvl2pPr>
            <a:lvl3pPr>
              <a:defRPr sz="2000">
                <a:latin typeface="Comic Sans MS" panose="030F0702030302020204" pitchFamily="66" charset="0"/>
              </a:defRPr>
            </a:lvl3pPr>
            <a:lvl4pPr>
              <a:defRPr sz="1800">
                <a:latin typeface="Comic Sans MS" panose="030F0702030302020204" pitchFamily="66" charset="0"/>
              </a:defRPr>
            </a:lvl4pPr>
            <a:lvl5pPr>
              <a:defRPr sz="1600">
                <a:latin typeface="Comic Sans MS" panose="030F07020303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2CCFE9AC-F15C-4FA0-A6F1-298829FA691D}" type="datetimeFigureOut">
              <a:rPr lang="en-US"/>
              <a:t>1/22/2024</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CFE9AC-F15C-4FA0-A6F1-298829FA691D}" type="datetimeFigureOut">
              <a:rPr lang="en-US"/>
              <a:t>1/22/2024</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1/22/2024</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1/22/2024</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1/22/2024</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1/22/2024</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2"/>
          <p:cNvSpPr>
            <a:spLocks noGrp="1"/>
          </p:cNvSpPr>
          <p:nvPr>
            <p:ph idx="1"/>
          </p:nvPr>
        </p:nvSpPr>
        <p:spPr>
          <a:xfrm>
            <a:off x="5518896" y="2465294"/>
            <a:ext cx="5389895"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t>1/22/2024</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Picture Placeholder 2"/>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t>1/22/2024</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FE9AC-F15C-4FA0-A6F1-298829FA691D}" type="datetimeFigureOut">
              <a:rPr lang="en-US"/>
              <a:t>1/22/2024</a:t>
            </a:fld>
            <a:endParaRPr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a:t>‹#›</a:t>
            </a:fld>
            <a:endParaRPr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H-7SzgjW6R0" TargetMode="External"/><Relationship Id="rId2" Type="http://schemas.openxmlformats.org/officeDocument/2006/relationships/hyperlink" Target="https://www.youtube.com/watch?v=m9CpSqs2dW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199" y="1943842"/>
            <a:ext cx="8500062" cy="1597848"/>
          </a:xfrm>
        </p:spPr>
        <p:txBody>
          <a:bodyPr/>
          <a:lstStyle/>
          <a:p>
            <a:r>
              <a:rPr lang="en-US" dirty="0"/>
              <a:t>Biology 1</a:t>
            </a:r>
            <a:endParaRPr lang="en-US" baseline="-25000" dirty="0"/>
          </a:p>
        </p:txBody>
      </p:sp>
      <p:sp>
        <p:nvSpPr>
          <p:cNvPr id="3" name="Subtitle 2"/>
          <p:cNvSpPr>
            <a:spLocks noGrp="1"/>
          </p:cNvSpPr>
          <p:nvPr>
            <p:ph type="subTitle" idx="1"/>
          </p:nvPr>
        </p:nvSpPr>
        <p:spPr>
          <a:xfrm>
            <a:off x="2910625" y="4721539"/>
            <a:ext cx="9281375" cy="865321"/>
          </a:xfrm>
        </p:spPr>
        <p:txBody>
          <a:bodyPr>
            <a:noAutofit/>
          </a:bodyPr>
          <a:lstStyle/>
          <a:p>
            <a:r>
              <a:rPr lang="en-US" sz="2800" dirty="0"/>
              <a:t>Diffusion &amp; Osmosis Lab</a:t>
            </a:r>
          </a:p>
          <a:p>
            <a:endParaRPr lang="en-US" sz="2800"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z="4400"/>
              <a:t>Did your final results look like this?</a:t>
            </a:r>
          </a:p>
        </p:txBody>
      </p:sp>
      <p:pic>
        <p:nvPicPr>
          <p:cNvPr id="12291" name="Picture 3" descr="diffusion ba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0160" y="1828456"/>
            <a:ext cx="36576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p:cNvSpPr txBox="1">
            <a:spLocks noChangeArrowheads="1"/>
          </p:cNvSpPr>
          <p:nvPr/>
        </p:nvSpPr>
        <p:spPr bwMode="auto">
          <a:xfrm>
            <a:off x="5486400" y="2323011"/>
            <a:ext cx="621791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dirty="0"/>
              <a:t>Inside the membrane tube  should indicate a presence of starch by turning purplish-black.</a:t>
            </a:r>
          </a:p>
          <a:p>
            <a:endParaRPr lang="en-US" altLang="en-US" sz="2800" dirty="0"/>
          </a:p>
          <a:p>
            <a:r>
              <a:rPr lang="en-US" altLang="en-US" sz="2800" dirty="0"/>
              <a:t>And the membrane tube should be slightly fuller than when you began.  This indicates that water also moved into the membrane.</a:t>
            </a:r>
          </a:p>
        </p:txBody>
      </p:sp>
    </p:spTree>
    <p:extLst>
      <p:ext uri="{BB962C8B-B14F-4D97-AF65-F5344CB8AC3E}">
        <p14:creationId xmlns:p14="http://schemas.microsoft.com/office/powerpoint/2010/main" val="3556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a:t>Lab Follow-Up</a:t>
            </a:r>
          </a:p>
        </p:txBody>
      </p:sp>
      <p:sp>
        <p:nvSpPr>
          <p:cNvPr id="13315" name="Content Placeholder 2"/>
          <p:cNvSpPr>
            <a:spLocks noGrp="1"/>
          </p:cNvSpPr>
          <p:nvPr>
            <p:ph idx="1"/>
          </p:nvPr>
        </p:nvSpPr>
        <p:spPr/>
        <p:txBody>
          <a:bodyPr/>
          <a:lstStyle/>
          <a:p>
            <a:pPr eaLnBrk="1" hangingPunct="1"/>
            <a:r>
              <a:rPr lang="en-US" altLang="en-US"/>
              <a:t>What substances were able to cross the membrane:</a:t>
            </a:r>
          </a:p>
          <a:p>
            <a:pPr eaLnBrk="1" hangingPunct="1"/>
            <a:endParaRPr lang="en-US" altLang="en-US"/>
          </a:p>
          <a:p>
            <a:pPr lvl="2" eaLnBrk="1" hangingPunct="1"/>
            <a:r>
              <a:rPr lang="en-US" altLang="en-US"/>
              <a:t>Lugol’s solution went from the cup into the membrane tube</a:t>
            </a:r>
          </a:p>
          <a:p>
            <a:pPr lvl="2" eaLnBrk="1" hangingPunct="1"/>
            <a:endParaRPr lang="en-US" altLang="en-US"/>
          </a:p>
          <a:p>
            <a:pPr lvl="2" eaLnBrk="1" hangingPunct="1"/>
            <a:r>
              <a:rPr lang="en-US" altLang="en-US"/>
              <a:t>Glucose went from the membrane tube into the cup</a:t>
            </a:r>
          </a:p>
          <a:p>
            <a:pPr lvl="2" eaLnBrk="1" hangingPunct="1"/>
            <a:endParaRPr lang="en-US" altLang="en-US"/>
          </a:p>
          <a:p>
            <a:pPr lvl="2" eaLnBrk="1" hangingPunct="1"/>
            <a:r>
              <a:rPr lang="en-US" altLang="en-US"/>
              <a:t>Water went from the cup into the tube</a:t>
            </a:r>
          </a:p>
          <a:p>
            <a:pPr lvl="1" eaLnBrk="1" hangingPunct="1"/>
            <a:endParaRPr lang="en-US" altLang="en-US"/>
          </a:p>
          <a:p>
            <a:pPr lvl="1" eaLnBrk="1" hangingPunct="1"/>
            <a:endParaRPr lang="en-US" altLang="en-US"/>
          </a:p>
        </p:txBody>
      </p:sp>
    </p:spTree>
    <p:extLst>
      <p:ext uri="{BB962C8B-B14F-4D97-AF65-F5344CB8AC3E}">
        <p14:creationId xmlns:p14="http://schemas.microsoft.com/office/powerpoint/2010/main" val="375406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a:t>Lab Follow-Up</a:t>
            </a:r>
          </a:p>
        </p:txBody>
      </p:sp>
      <p:sp>
        <p:nvSpPr>
          <p:cNvPr id="13315" name="Content Placeholder 2"/>
          <p:cNvSpPr>
            <a:spLocks noGrp="1"/>
          </p:cNvSpPr>
          <p:nvPr>
            <p:ph idx="1"/>
          </p:nvPr>
        </p:nvSpPr>
        <p:spPr>
          <a:xfrm>
            <a:off x="0" y="1952625"/>
            <a:ext cx="12192000" cy="4905375"/>
          </a:xfrm>
        </p:spPr>
        <p:txBody>
          <a:bodyPr/>
          <a:lstStyle/>
          <a:p>
            <a:pPr eaLnBrk="1" hangingPunct="1"/>
            <a:r>
              <a:rPr lang="en-US" altLang="en-US" dirty="0"/>
              <a:t>How do you know the substances moved or not?</a:t>
            </a:r>
          </a:p>
          <a:p>
            <a:pPr lvl="2"/>
            <a:endParaRPr lang="en-US" altLang="en-US" dirty="0"/>
          </a:p>
          <a:p>
            <a:pPr lvl="2"/>
            <a:r>
              <a:rPr lang="en-US" altLang="en-US" dirty="0"/>
              <a:t>Glucose moved from inside the membrane tube because the water in the cup should have tested positive for glucose at the end of the lab (and you didn’t put glucose in the cup at the beginning, so it had to come from the membrane tube)</a:t>
            </a:r>
          </a:p>
          <a:p>
            <a:pPr lvl="2"/>
            <a:endParaRPr lang="en-US" altLang="en-US" dirty="0"/>
          </a:p>
          <a:p>
            <a:pPr lvl="2"/>
            <a:r>
              <a:rPr lang="en-US" altLang="en-US" dirty="0" err="1"/>
              <a:t>Lugol’s</a:t>
            </a:r>
            <a:r>
              <a:rPr lang="en-US" altLang="en-US" dirty="0"/>
              <a:t> solution moved from the cup, across the membrane and into the tube because it reacted with the starch in the tube and turned a dark purple or black color</a:t>
            </a:r>
          </a:p>
          <a:p>
            <a:pPr lvl="3"/>
            <a:endParaRPr lang="en-US" altLang="en-US" dirty="0"/>
          </a:p>
          <a:p>
            <a:pPr lvl="3"/>
            <a:r>
              <a:rPr lang="en-US" altLang="en-US" dirty="0" err="1"/>
              <a:t>Lugol’s</a:t>
            </a:r>
            <a:r>
              <a:rPr lang="en-US" altLang="en-US" dirty="0"/>
              <a:t> solution does not react with glucose……if it did, the color of the cup water would have turned all black at the end of the lab, and it didn’t</a:t>
            </a:r>
          </a:p>
          <a:p>
            <a:pPr lvl="3"/>
            <a:endParaRPr lang="en-US" altLang="en-US" dirty="0"/>
          </a:p>
          <a:p>
            <a:pPr lvl="2"/>
            <a:r>
              <a:rPr lang="en-US" altLang="en-US" dirty="0"/>
              <a:t>Water moved across the membrane and into the tube……you know this because the tube is slightly fuller at the end of the lab than when you started the lab</a:t>
            </a:r>
          </a:p>
          <a:p>
            <a:pPr lvl="1"/>
            <a:endParaRPr lang="en-US" altLang="en-US" dirty="0"/>
          </a:p>
          <a:p>
            <a:pPr lvl="1" eaLnBrk="1" hangingPunct="1"/>
            <a:endParaRPr lang="en-US" altLang="en-US" dirty="0"/>
          </a:p>
          <a:p>
            <a:pPr lvl="1" eaLnBrk="1" hangingPunct="1"/>
            <a:endParaRPr lang="en-US" altLang="en-US" dirty="0"/>
          </a:p>
        </p:txBody>
      </p:sp>
    </p:spTree>
    <p:extLst>
      <p:ext uri="{BB962C8B-B14F-4D97-AF65-F5344CB8AC3E}">
        <p14:creationId xmlns:p14="http://schemas.microsoft.com/office/powerpoint/2010/main" val="252938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a:t>Lab Follow-Up</a:t>
            </a:r>
          </a:p>
        </p:txBody>
      </p:sp>
      <p:sp>
        <p:nvSpPr>
          <p:cNvPr id="14339" name="Content Placeholder 2"/>
          <p:cNvSpPr>
            <a:spLocks noGrp="1"/>
          </p:cNvSpPr>
          <p:nvPr>
            <p:ph idx="1"/>
          </p:nvPr>
        </p:nvSpPr>
        <p:spPr>
          <a:xfrm>
            <a:off x="0" y="2190749"/>
            <a:ext cx="12192000" cy="4543426"/>
          </a:xfrm>
        </p:spPr>
        <p:txBody>
          <a:bodyPr>
            <a:normAutofit lnSpcReduction="10000"/>
          </a:bodyPr>
          <a:lstStyle/>
          <a:p>
            <a:pPr eaLnBrk="1" hangingPunct="1"/>
            <a:r>
              <a:rPr lang="en-US" altLang="en-US" dirty="0"/>
              <a:t>What substance did not pass across the membrane and stayed right where you put it?</a:t>
            </a:r>
          </a:p>
          <a:p>
            <a:pPr lvl="6"/>
            <a:endParaRPr lang="en-US" altLang="en-US" dirty="0"/>
          </a:p>
          <a:p>
            <a:pPr lvl="1" eaLnBrk="1" hangingPunct="1"/>
            <a:r>
              <a:rPr lang="en-US" altLang="en-US" dirty="0"/>
              <a:t>Starch</a:t>
            </a:r>
          </a:p>
          <a:p>
            <a:pPr lvl="5"/>
            <a:endParaRPr lang="en-US" altLang="en-US" dirty="0"/>
          </a:p>
          <a:p>
            <a:pPr lvl="2" eaLnBrk="1" hangingPunct="1"/>
            <a:r>
              <a:rPr lang="en-US" altLang="en-US" dirty="0"/>
              <a:t>How do you know this?</a:t>
            </a:r>
          </a:p>
          <a:p>
            <a:pPr lvl="2" eaLnBrk="1" hangingPunct="1"/>
            <a:endParaRPr lang="en-US" altLang="en-US" dirty="0"/>
          </a:p>
          <a:p>
            <a:pPr lvl="3" eaLnBrk="1" hangingPunct="1"/>
            <a:r>
              <a:rPr lang="en-US" altLang="en-US" dirty="0"/>
              <a:t>If the starch would have moved into the cup, the contents of the cup would have turned dark purple or black in color……and at the end of the lab the cup was the same color as when you started</a:t>
            </a:r>
          </a:p>
          <a:p>
            <a:pPr lvl="3" eaLnBrk="1" hangingPunct="1"/>
            <a:endParaRPr lang="en-US" altLang="en-US" dirty="0"/>
          </a:p>
          <a:p>
            <a:pPr lvl="3" eaLnBrk="1" hangingPunct="1"/>
            <a:r>
              <a:rPr lang="en-US" altLang="en-US" dirty="0"/>
              <a:t>Why doesn’t starch move across the membrane?</a:t>
            </a:r>
          </a:p>
          <a:p>
            <a:pPr lvl="4"/>
            <a:endParaRPr lang="en-US" altLang="en-US" dirty="0"/>
          </a:p>
          <a:p>
            <a:pPr lvl="4"/>
            <a:r>
              <a:rPr lang="en-US" altLang="en-US" dirty="0"/>
              <a:t>Starch is polymer which means it’s a very large molecule and the tiny pores in the membrane are too small to allow starch to leak out of the membrane</a:t>
            </a:r>
          </a:p>
        </p:txBody>
      </p:sp>
    </p:spTree>
    <p:extLst>
      <p:ext uri="{BB962C8B-B14F-4D97-AF65-F5344CB8AC3E}">
        <p14:creationId xmlns:p14="http://schemas.microsoft.com/office/powerpoint/2010/main" val="317726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a:t>Lab Follow-Up</a:t>
            </a:r>
          </a:p>
        </p:txBody>
      </p:sp>
      <p:sp>
        <p:nvSpPr>
          <p:cNvPr id="15363" name="Content Placeholder 2"/>
          <p:cNvSpPr>
            <a:spLocks noGrp="1"/>
          </p:cNvSpPr>
          <p:nvPr>
            <p:ph idx="1"/>
          </p:nvPr>
        </p:nvSpPr>
        <p:spPr/>
        <p:txBody>
          <a:bodyPr/>
          <a:lstStyle/>
          <a:p>
            <a:pPr eaLnBrk="1" hangingPunct="1"/>
            <a:r>
              <a:rPr lang="en-US" altLang="en-US"/>
              <a:t>How do you know starch did not pass across the membrane?</a:t>
            </a:r>
          </a:p>
        </p:txBody>
      </p:sp>
      <p:pic>
        <p:nvPicPr>
          <p:cNvPr id="15364" name="Picture 3" descr="diffusion ba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2801984"/>
            <a:ext cx="36576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a:off x="5873496" y="4824754"/>
            <a:ext cx="1752600" cy="9906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5366" name="TextBox 6"/>
          <p:cNvSpPr txBox="1">
            <a:spLocks noChangeArrowheads="1"/>
          </p:cNvSpPr>
          <p:nvPr/>
        </p:nvSpPr>
        <p:spPr bwMode="auto">
          <a:xfrm>
            <a:off x="7648629" y="3916813"/>
            <a:ext cx="43105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dirty="0"/>
              <a:t>What color would this be if starch would have come out of the membrane tube and into the cup?</a:t>
            </a:r>
          </a:p>
        </p:txBody>
      </p:sp>
    </p:spTree>
    <p:extLst>
      <p:ext uri="{BB962C8B-B14F-4D97-AF65-F5344CB8AC3E}">
        <p14:creationId xmlns:p14="http://schemas.microsoft.com/office/powerpoint/2010/main" val="405233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31F6-917A-39B0-BC62-4A431B553FBB}"/>
              </a:ext>
            </a:extLst>
          </p:cNvPr>
          <p:cNvSpPr>
            <a:spLocks noGrp="1"/>
          </p:cNvSpPr>
          <p:nvPr>
            <p:ph type="title"/>
          </p:nvPr>
        </p:nvSpPr>
        <p:spPr>
          <a:xfrm>
            <a:off x="171450" y="466343"/>
            <a:ext cx="11868150" cy="1362113"/>
          </a:xfrm>
        </p:spPr>
        <p:txBody>
          <a:bodyPr/>
          <a:lstStyle/>
          <a:p>
            <a:endParaRPr lang="en-US" dirty="0"/>
          </a:p>
        </p:txBody>
      </p:sp>
      <p:sp>
        <p:nvSpPr>
          <p:cNvPr id="3" name="Content Placeholder 2">
            <a:extLst>
              <a:ext uri="{FF2B5EF4-FFF2-40B4-BE49-F238E27FC236}">
                <a16:creationId xmlns:a16="http://schemas.microsoft.com/office/drawing/2014/main" id="{721407DA-0F5F-632A-565E-B48575E588F7}"/>
              </a:ext>
            </a:extLst>
          </p:cNvPr>
          <p:cNvSpPr>
            <a:spLocks noGrp="1"/>
          </p:cNvSpPr>
          <p:nvPr>
            <p:ph idx="1"/>
          </p:nvPr>
        </p:nvSpPr>
        <p:spPr>
          <a:xfrm>
            <a:off x="171450" y="2190749"/>
            <a:ext cx="11868150" cy="3986213"/>
          </a:xfrm>
        </p:spPr>
        <p:txBody>
          <a:bodyPr/>
          <a:lstStyle/>
          <a:p>
            <a:r>
              <a:rPr lang="en-US" dirty="0"/>
              <a:t>Click on the video below to get a better understanding of what was accomplished during today’s lab:</a:t>
            </a:r>
          </a:p>
          <a:p>
            <a:endParaRPr lang="en-US" dirty="0"/>
          </a:p>
          <a:p>
            <a:pPr lvl="1"/>
            <a:r>
              <a:rPr lang="en-US" dirty="0">
                <a:solidFill>
                  <a:srgbClr val="FF0000"/>
                </a:solidFill>
                <a:hlinkClick r:id="rId2">
                  <a:extLst>
                    <a:ext uri="{A12FA001-AC4F-418D-AE19-62706E023703}">
                      <ahyp:hlinkClr xmlns:ahyp="http://schemas.microsoft.com/office/drawing/2018/hyperlinkcolor" val="tx"/>
                    </a:ext>
                  </a:extLst>
                </a:hlinkClick>
              </a:rPr>
              <a:t>Dialysis Tube Experiment</a:t>
            </a:r>
            <a:endParaRPr lang="en-US" dirty="0">
              <a:solidFill>
                <a:srgbClr val="FF0000"/>
              </a:solidFill>
            </a:endParaRPr>
          </a:p>
          <a:p>
            <a:pPr lvl="1"/>
            <a:endParaRPr lang="en-US" dirty="0">
              <a:solidFill>
                <a:srgbClr val="FF0000"/>
              </a:solidFill>
            </a:endParaRPr>
          </a:p>
          <a:p>
            <a:pPr lvl="1"/>
            <a:r>
              <a:rPr lang="en-US" dirty="0">
                <a:solidFill>
                  <a:srgbClr val="FF0000"/>
                </a:solidFill>
                <a:hlinkClick r:id="rId3">
                  <a:extLst>
                    <a:ext uri="{A12FA001-AC4F-418D-AE19-62706E023703}">
                      <ahyp:hlinkClr xmlns:ahyp="http://schemas.microsoft.com/office/drawing/2018/hyperlinkcolor" val="tx"/>
                    </a:ext>
                  </a:extLst>
                </a:hlinkClick>
              </a:rPr>
              <a:t>AP Biology Diffusion &amp; Osmosis Lab</a:t>
            </a:r>
            <a:endParaRPr lang="en-US" dirty="0">
              <a:solidFill>
                <a:srgbClr val="FF0000"/>
              </a:solidFill>
            </a:endParaRPr>
          </a:p>
          <a:p>
            <a:endParaRPr lang="en-US" dirty="0"/>
          </a:p>
          <a:p>
            <a:endParaRPr lang="en-US" dirty="0"/>
          </a:p>
        </p:txBody>
      </p:sp>
    </p:spTree>
    <p:extLst>
      <p:ext uri="{BB962C8B-B14F-4D97-AF65-F5344CB8AC3E}">
        <p14:creationId xmlns:p14="http://schemas.microsoft.com/office/powerpoint/2010/main" val="203604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Information</a:t>
            </a:r>
          </a:p>
        </p:txBody>
      </p:sp>
      <p:sp>
        <p:nvSpPr>
          <p:cNvPr id="3" name="Content Placeholder 2"/>
          <p:cNvSpPr>
            <a:spLocks noGrp="1"/>
          </p:cNvSpPr>
          <p:nvPr>
            <p:ph idx="1"/>
          </p:nvPr>
        </p:nvSpPr>
        <p:spPr>
          <a:xfrm>
            <a:off x="548640" y="2190749"/>
            <a:ext cx="11038114" cy="3986213"/>
          </a:xfrm>
        </p:spPr>
        <p:txBody>
          <a:bodyPr/>
          <a:lstStyle/>
          <a:p>
            <a:r>
              <a:rPr lang="en-US" dirty="0"/>
              <a:t>Cell Membranes are described as </a:t>
            </a:r>
            <a:r>
              <a:rPr lang="en-US" u="sng" dirty="0"/>
              <a:t>semi-permeable</a:t>
            </a:r>
          </a:p>
          <a:p>
            <a:endParaRPr lang="en-US" dirty="0"/>
          </a:p>
          <a:p>
            <a:pPr lvl="1"/>
            <a:r>
              <a:rPr lang="en-US" dirty="0"/>
              <a:t>What does this mean?</a:t>
            </a:r>
          </a:p>
          <a:p>
            <a:pPr lvl="1"/>
            <a:endParaRPr lang="en-US" dirty="0"/>
          </a:p>
          <a:p>
            <a:pPr lvl="2"/>
            <a:r>
              <a:rPr lang="en-US" dirty="0"/>
              <a:t>Semi-permeable:  only certain materials can enter or exit the cell</a:t>
            </a:r>
          </a:p>
          <a:p>
            <a:pPr lvl="2"/>
            <a:endParaRPr lang="en-US" dirty="0"/>
          </a:p>
        </p:txBody>
      </p:sp>
    </p:spTree>
    <p:extLst>
      <p:ext uri="{BB962C8B-B14F-4D97-AF65-F5344CB8AC3E}">
        <p14:creationId xmlns:p14="http://schemas.microsoft.com/office/powerpoint/2010/main" val="319158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Information</a:t>
            </a:r>
          </a:p>
        </p:txBody>
      </p:sp>
      <p:sp>
        <p:nvSpPr>
          <p:cNvPr id="3" name="Content Placeholder 2"/>
          <p:cNvSpPr>
            <a:spLocks noGrp="1"/>
          </p:cNvSpPr>
          <p:nvPr>
            <p:ph idx="1"/>
          </p:nvPr>
        </p:nvSpPr>
        <p:spPr>
          <a:xfrm>
            <a:off x="575419" y="2086246"/>
            <a:ext cx="11038114" cy="4497434"/>
          </a:xfrm>
        </p:spPr>
        <p:txBody>
          <a:bodyPr/>
          <a:lstStyle/>
          <a:p>
            <a:r>
              <a:rPr lang="en-US" dirty="0"/>
              <a:t>Most items enter the cell by a process called diffusion</a:t>
            </a:r>
          </a:p>
          <a:p>
            <a:pPr lvl="1"/>
            <a:endParaRPr lang="en-US" dirty="0"/>
          </a:p>
          <a:p>
            <a:pPr lvl="1"/>
            <a:r>
              <a:rPr lang="en-US" dirty="0"/>
              <a:t>What is diffusion?</a:t>
            </a:r>
          </a:p>
          <a:p>
            <a:pPr lvl="1"/>
            <a:endParaRPr lang="en-US" dirty="0"/>
          </a:p>
          <a:p>
            <a:pPr lvl="2"/>
            <a:r>
              <a:rPr lang="en-US" dirty="0"/>
              <a:t>Diffusion:  movement of materials from an area of high concentration to an area of lower concentration</a:t>
            </a:r>
          </a:p>
          <a:p>
            <a:pPr lvl="3"/>
            <a:endParaRPr lang="en-US" dirty="0"/>
          </a:p>
          <a:p>
            <a:pPr lvl="3"/>
            <a:r>
              <a:rPr lang="en-US" dirty="0"/>
              <a:t>The movement is random</a:t>
            </a:r>
          </a:p>
          <a:p>
            <a:pPr lvl="3"/>
            <a:endParaRPr lang="en-US" dirty="0"/>
          </a:p>
          <a:p>
            <a:pPr lvl="3"/>
            <a:r>
              <a:rPr lang="en-US" dirty="0"/>
              <a:t>This movement requires no extra energy from the cell</a:t>
            </a:r>
          </a:p>
          <a:p>
            <a:pPr lvl="3"/>
            <a:endParaRPr lang="en-US" dirty="0"/>
          </a:p>
          <a:p>
            <a:pPr lvl="4"/>
            <a:r>
              <a:rPr lang="en-US" dirty="0"/>
              <a:t>Q:  What type of transport would this be and why?</a:t>
            </a:r>
          </a:p>
          <a:p>
            <a:pPr lvl="4"/>
            <a:endParaRPr lang="en-US" dirty="0"/>
          </a:p>
          <a:p>
            <a:pPr lvl="4"/>
            <a:r>
              <a:rPr lang="en-US" dirty="0"/>
              <a:t>A:  Passive transport because the cell does not have spend any extra energy </a:t>
            </a:r>
          </a:p>
          <a:p>
            <a:pPr lvl="4"/>
            <a:endParaRPr lang="en-US" dirty="0"/>
          </a:p>
          <a:p>
            <a:pPr lvl="2"/>
            <a:endParaRPr lang="en-US" dirty="0"/>
          </a:p>
        </p:txBody>
      </p:sp>
    </p:spTree>
    <p:extLst>
      <p:ext uri="{BB962C8B-B14F-4D97-AF65-F5344CB8AC3E}">
        <p14:creationId xmlns:p14="http://schemas.microsoft.com/office/powerpoint/2010/main" val="124745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Information</a:t>
            </a:r>
          </a:p>
        </p:txBody>
      </p:sp>
      <p:sp>
        <p:nvSpPr>
          <p:cNvPr id="3" name="Content Placeholder 2"/>
          <p:cNvSpPr>
            <a:spLocks noGrp="1"/>
          </p:cNvSpPr>
          <p:nvPr>
            <p:ph idx="1"/>
          </p:nvPr>
        </p:nvSpPr>
        <p:spPr>
          <a:xfrm>
            <a:off x="575419" y="2086246"/>
            <a:ext cx="11038114" cy="4497434"/>
          </a:xfrm>
        </p:spPr>
        <p:txBody>
          <a:bodyPr/>
          <a:lstStyle/>
          <a:p>
            <a:r>
              <a:rPr lang="en-US" dirty="0"/>
              <a:t>The movement would be </a:t>
            </a:r>
            <a:r>
              <a:rPr lang="en-US" u="sng" dirty="0"/>
              <a:t>passive transport </a:t>
            </a:r>
            <a:r>
              <a:rPr lang="en-US" dirty="0"/>
              <a:t>because the cell is not using extra energy </a:t>
            </a:r>
          </a:p>
          <a:p>
            <a:endParaRPr lang="en-US" dirty="0"/>
          </a:p>
          <a:p>
            <a:pPr lvl="1"/>
            <a:r>
              <a:rPr lang="en-US" dirty="0"/>
              <a:t>Passive transport of water across a cell membrane is called </a:t>
            </a:r>
            <a:r>
              <a:rPr lang="en-US" u="sng" dirty="0"/>
              <a:t>osmosis</a:t>
            </a:r>
          </a:p>
          <a:p>
            <a:pPr lvl="1"/>
            <a:endParaRPr lang="en-US" u="sng" dirty="0"/>
          </a:p>
          <a:p>
            <a:pPr lvl="2"/>
            <a:r>
              <a:rPr lang="en-US" dirty="0"/>
              <a:t>Sometimes items that are dissolved in the water will be able to move across the membrane along with the water as well</a:t>
            </a:r>
          </a:p>
          <a:p>
            <a:pPr lvl="1"/>
            <a:endParaRPr lang="en-US" dirty="0"/>
          </a:p>
          <a:p>
            <a:pPr lvl="1"/>
            <a:endParaRPr lang="en-US" dirty="0"/>
          </a:p>
          <a:p>
            <a:pPr lvl="4"/>
            <a:endParaRPr lang="en-US" dirty="0"/>
          </a:p>
          <a:p>
            <a:pPr lvl="2"/>
            <a:endParaRPr lang="en-US" dirty="0"/>
          </a:p>
        </p:txBody>
      </p:sp>
    </p:spTree>
    <p:extLst>
      <p:ext uri="{BB962C8B-B14F-4D97-AF65-F5344CB8AC3E}">
        <p14:creationId xmlns:p14="http://schemas.microsoft.com/office/powerpoint/2010/main" val="28838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Information</a:t>
            </a:r>
          </a:p>
        </p:txBody>
      </p:sp>
      <p:sp>
        <p:nvSpPr>
          <p:cNvPr id="3" name="Content Placeholder 2"/>
          <p:cNvSpPr>
            <a:spLocks noGrp="1"/>
          </p:cNvSpPr>
          <p:nvPr>
            <p:ph idx="1"/>
          </p:nvPr>
        </p:nvSpPr>
        <p:spPr>
          <a:xfrm>
            <a:off x="575419" y="2086246"/>
            <a:ext cx="11038114" cy="4497434"/>
          </a:xfrm>
        </p:spPr>
        <p:txBody>
          <a:bodyPr/>
          <a:lstStyle/>
          <a:p>
            <a:r>
              <a:rPr lang="en-US" dirty="0"/>
              <a:t>What is a concentration gradient?</a:t>
            </a:r>
          </a:p>
          <a:p>
            <a:pPr lvl="1"/>
            <a:endParaRPr lang="en-US" dirty="0"/>
          </a:p>
          <a:p>
            <a:pPr lvl="1"/>
            <a:r>
              <a:rPr lang="en-US" dirty="0"/>
              <a:t>Concentration gradient:  difference between concentrations in a given space</a:t>
            </a:r>
          </a:p>
          <a:p>
            <a:pPr lvl="1"/>
            <a:endParaRPr lang="en-US" dirty="0"/>
          </a:p>
          <a:p>
            <a:pPr lvl="4"/>
            <a:endParaRPr lang="en-US" dirty="0"/>
          </a:p>
          <a:p>
            <a:pPr lvl="2"/>
            <a:endParaRPr lang="en-US" dirty="0"/>
          </a:p>
        </p:txBody>
      </p:sp>
      <p:pic>
        <p:nvPicPr>
          <p:cNvPr id="4" name="Picture 2" descr="diff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142" y="3805645"/>
            <a:ext cx="7576717" cy="215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75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Information</a:t>
            </a:r>
          </a:p>
        </p:txBody>
      </p:sp>
      <p:sp>
        <p:nvSpPr>
          <p:cNvPr id="3" name="Content Placeholder 2"/>
          <p:cNvSpPr>
            <a:spLocks noGrp="1"/>
          </p:cNvSpPr>
          <p:nvPr>
            <p:ph idx="1"/>
          </p:nvPr>
        </p:nvSpPr>
        <p:spPr>
          <a:xfrm>
            <a:off x="575419" y="2086246"/>
            <a:ext cx="11038114" cy="4497434"/>
          </a:xfrm>
        </p:spPr>
        <p:txBody>
          <a:bodyPr/>
          <a:lstStyle/>
          <a:p>
            <a:r>
              <a:rPr lang="en-US" dirty="0"/>
              <a:t>Think of a concentration gradient like a hill.</a:t>
            </a:r>
          </a:p>
          <a:p>
            <a:pPr lvl="4"/>
            <a:endParaRPr lang="en-US" dirty="0"/>
          </a:p>
          <a:p>
            <a:pPr lvl="2"/>
            <a:endParaRPr lang="en-US" dirty="0"/>
          </a:p>
        </p:txBody>
      </p:sp>
      <p:pic>
        <p:nvPicPr>
          <p:cNvPr id="1028" name="Picture 4" descr="Image result for pushing a ball down a hill"/>
          <p:cNvPicPr>
            <a:picLocks noChangeAspect="1" noChangeArrowheads="1"/>
          </p:cNvPicPr>
          <p:nvPr/>
        </p:nvPicPr>
        <p:blipFill rotWithShape="1">
          <a:blip r:embed="rId2">
            <a:extLst>
              <a:ext uri="{28A0092B-C50C-407E-A947-70E740481C1C}">
                <a14:useLocalDpi xmlns:a14="http://schemas.microsoft.com/office/drawing/2010/main" val="0"/>
              </a:ext>
            </a:extLst>
          </a:blip>
          <a:srcRect b="11168"/>
          <a:stretch/>
        </p:blipFill>
        <p:spPr bwMode="auto">
          <a:xfrm>
            <a:off x="1280160" y="3012420"/>
            <a:ext cx="3829050" cy="34014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73337" y="3012420"/>
            <a:ext cx="5435455" cy="3170099"/>
          </a:xfrm>
          <a:prstGeom prst="rect">
            <a:avLst/>
          </a:prstGeom>
          <a:noFill/>
        </p:spPr>
        <p:txBody>
          <a:bodyPr wrap="square" rtlCol="0">
            <a:spAutoFit/>
          </a:bodyPr>
          <a:lstStyle/>
          <a:p>
            <a:r>
              <a:rPr lang="en-US" sz="2000" dirty="0"/>
              <a:t>Once the ball starts going down the hill, the person does not have to use any energy to keep it moving.</a:t>
            </a:r>
          </a:p>
          <a:p>
            <a:endParaRPr lang="en-US" sz="2000" dirty="0"/>
          </a:p>
          <a:p>
            <a:r>
              <a:rPr lang="en-US" sz="2000" dirty="0"/>
              <a:t>This is similar to passive transport when the material is moving DOWN a concentration gradient, going from an area of high concentration to an area of lower concentration.</a:t>
            </a:r>
          </a:p>
          <a:p>
            <a:endParaRPr lang="en-US" sz="2000" dirty="0"/>
          </a:p>
          <a:p>
            <a:r>
              <a:rPr lang="en-US" sz="2000" dirty="0"/>
              <a:t>What would the opposite be?</a:t>
            </a:r>
          </a:p>
        </p:txBody>
      </p:sp>
    </p:spTree>
    <p:extLst>
      <p:ext uri="{BB962C8B-B14F-4D97-AF65-F5344CB8AC3E}">
        <p14:creationId xmlns:p14="http://schemas.microsoft.com/office/powerpoint/2010/main" val="395727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Information</a:t>
            </a:r>
          </a:p>
        </p:txBody>
      </p:sp>
      <p:sp>
        <p:nvSpPr>
          <p:cNvPr id="3" name="Content Placeholder 2"/>
          <p:cNvSpPr>
            <a:spLocks noGrp="1"/>
          </p:cNvSpPr>
          <p:nvPr>
            <p:ph idx="1"/>
          </p:nvPr>
        </p:nvSpPr>
        <p:spPr>
          <a:xfrm>
            <a:off x="575419" y="2086246"/>
            <a:ext cx="11038114" cy="4497434"/>
          </a:xfrm>
        </p:spPr>
        <p:txBody>
          <a:bodyPr/>
          <a:lstStyle/>
          <a:p>
            <a:r>
              <a:rPr lang="en-US" dirty="0"/>
              <a:t>Will this person use energy to get the ball up the hill?</a:t>
            </a:r>
          </a:p>
          <a:p>
            <a:pPr lvl="4"/>
            <a:endParaRPr lang="en-US" dirty="0"/>
          </a:p>
          <a:p>
            <a:pPr lvl="2"/>
            <a:endParaRPr lang="en-US" dirty="0"/>
          </a:p>
        </p:txBody>
      </p:sp>
      <p:pic>
        <p:nvPicPr>
          <p:cNvPr id="1026" name="Picture 2" descr="Image result for rolling a ball up a h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19" y="2713535"/>
            <a:ext cx="4205587" cy="36283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91110" y="2798028"/>
            <a:ext cx="6322423" cy="3785652"/>
          </a:xfrm>
          <a:prstGeom prst="rect">
            <a:avLst/>
          </a:prstGeom>
          <a:noFill/>
        </p:spPr>
        <p:txBody>
          <a:bodyPr wrap="square" rtlCol="0">
            <a:spAutoFit/>
          </a:bodyPr>
          <a:lstStyle/>
          <a:p>
            <a:r>
              <a:rPr lang="en-US" sz="2400" dirty="0"/>
              <a:t>This would like going UP a concentration gradient.  The material would flow from an area of lower concentration to an area of higher concentration.  It is not a natural flow…..therefore it takes some energy to get this done.</a:t>
            </a:r>
          </a:p>
          <a:p>
            <a:endParaRPr lang="en-US" sz="2400" dirty="0"/>
          </a:p>
          <a:p>
            <a:r>
              <a:rPr lang="en-US" sz="2400" dirty="0"/>
              <a:t>This would be an example of ACTIVE TRANSPORT.  Extra cellular energy is required for active transport.</a:t>
            </a:r>
          </a:p>
        </p:txBody>
      </p:sp>
    </p:spTree>
    <p:extLst>
      <p:ext uri="{BB962C8B-B14F-4D97-AF65-F5344CB8AC3E}">
        <p14:creationId xmlns:p14="http://schemas.microsoft.com/office/powerpoint/2010/main" val="307518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Objectives</a:t>
            </a:r>
          </a:p>
        </p:txBody>
      </p:sp>
      <p:sp>
        <p:nvSpPr>
          <p:cNvPr id="3" name="Content Placeholder 2"/>
          <p:cNvSpPr>
            <a:spLocks noGrp="1"/>
          </p:cNvSpPr>
          <p:nvPr>
            <p:ph idx="1"/>
          </p:nvPr>
        </p:nvSpPr>
        <p:spPr>
          <a:xfrm>
            <a:off x="796834" y="2190749"/>
            <a:ext cx="10724606" cy="3986213"/>
          </a:xfrm>
        </p:spPr>
        <p:txBody>
          <a:bodyPr/>
          <a:lstStyle/>
          <a:p>
            <a:r>
              <a:rPr lang="en-US" dirty="0"/>
              <a:t>Our lab will demonstrate:</a:t>
            </a:r>
          </a:p>
          <a:p>
            <a:pPr lvl="1"/>
            <a:endParaRPr lang="en-US" dirty="0"/>
          </a:p>
          <a:p>
            <a:pPr lvl="1"/>
            <a:r>
              <a:rPr lang="en-US" dirty="0"/>
              <a:t>1.  the diffusion of materials across a membrane</a:t>
            </a:r>
          </a:p>
          <a:p>
            <a:pPr lvl="1"/>
            <a:endParaRPr lang="en-US" dirty="0"/>
          </a:p>
          <a:p>
            <a:pPr lvl="1"/>
            <a:r>
              <a:rPr lang="en-US" dirty="0"/>
              <a:t>2.  osmosis of water across a membrane</a:t>
            </a:r>
          </a:p>
          <a:p>
            <a:pPr lvl="1"/>
            <a:endParaRPr lang="en-US" dirty="0"/>
          </a:p>
          <a:p>
            <a:pPr lvl="1"/>
            <a:r>
              <a:rPr lang="en-US" dirty="0"/>
              <a:t>3.  limits of diffusion of a substance based on the size of the particles in the substance </a:t>
            </a:r>
          </a:p>
        </p:txBody>
      </p:sp>
    </p:spTree>
    <p:extLst>
      <p:ext uri="{BB962C8B-B14F-4D97-AF65-F5344CB8AC3E}">
        <p14:creationId xmlns:p14="http://schemas.microsoft.com/office/powerpoint/2010/main" val="279927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Upon Completion of Today’s Lab</a:t>
            </a:r>
          </a:p>
        </p:txBody>
      </p:sp>
      <p:sp>
        <p:nvSpPr>
          <p:cNvPr id="3" name="Content Placeholder 2"/>
          <p:cNvSpPr>
            <a:spLocks noGrp="1"/>
          </p:cNvSpPr>
          <p:nvPr>
            <p:ph idx="1"/>
          </p:nvPr>
        </p:nvSpPr>
        <p:spPr>
          <a:xfrm>
            <a:off x="679269" y="2190749"/>
            <a:ext cx="10229523" cy="3986213"/>
          </a:xfrm>
        </p:spPr>
        <p:txBody>
          <a:bodyPr/>
          <a:lstStyle/>
          <a:p>
            <a:r>
              <a:rPr lang="en-US" dirty="0"/>
              <a:t>You will be able to:</a:t>
            </a:r>
          </a:p>
          <a:p>
            <a:pPr lvl="1"/>
            <a:endParaRPr lang="en-US" dirty="0"/>
          </a:p>
          <a:p>
            <a:pPr lvl="1"/>
            <a:r>
              <a:rPr lang="en-US" dirty="0"/>
              <a:t>1.  identify which materials were able to cross the membrane, and in which direction they went</a:t>
            </a:r>
          </a:p>
          <a:p>
            <a:pPr lvl="1"/>
            <a:endParaRPr lang="en-US" dirty="0"/>
          </a:p>
          <a:p>
            <a:pPr lvl="1"/>
            <a:r>
              <a:rPr lang="en-US" dirty="0"/>
              <a:t>2.  identify which materials were not able to cross the membrane and explain why</a:t>
            </a:r>
          </a:p>
        </p:txBody>
      </p:sp>
    </p:spTree>
    <p:extLst>
      <p:ext uri="{BB962C8B-B14F-4D97-AF65-F5344CB8AC3E}">
        <p14:creationId xmlns:p14="http://schemas.microsoft.com/office/powerpoint/2010/main" val="372307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16x9.potx" id="{AA5F22BC-61EA-4F01-AB22-75117871E196}" vid="{BD0EB374-1DDC-4F15-88A9-D386288C58A6}"/>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6F0C7C-95CD-4157-B59F-1693F8160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804</Words>
  <Application>Microsoft Office PowerPoint</Application>
  <PresentationFormat>Widescreen</PresentationFormat>
  <Paragraphs>104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Comic Sans MS</vt:lpstr>
      <vt:lpstr>Wingdings</vt:lpstr>
      <vt:lpstr>Education 16x9</vt:lpstr>
      <vt:lpstr>Biology 1</vt:lpstr>
      <vt:lpstr>Background Information</vt:lpstr>
      <vt:lpstr>Background Information</vt:lpstr>
      <vt:lpstr>Background Information</vt:lpstr>
      <vt:lpstr>Background Information</vt:lpstr>
      <vt:lpstr>Background Information</vt:lpstr>
      <vt:lpstr>Background Information</vt:lpstr>
      <vt:lpstr>Lab Objectives</vt:lpstr>
      <vt:lpstr>Upon Completion of Today’s Lab</vt:lpstr>
      <vt:lpstr>Did your final results look like this?</vt:lpstr>
      <vt:lpstr>Lab Follow-Up</vt:lpstr>
      <vt:lpstr>Lab Follow-Up</vt:lpstr>
      <vt:lpstr>Lab Follow-Up</vt:lpstr>
      <vt:lpstr>Lab Follow-Up</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2014-09-22T01:27:27Z</dcterms:created>
  <dcterms:modified xsi:type="dcterms:W3CDTF">2024-01-22T15:45:41Z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TC034629029991</vt:lpwstr>
  </property>
</Properties>
</file>